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7" r:id="rId2"/>
    <p:sldId id="265" r:id="rId3"/>
    <p:sldId id="256" r:id="rId4"/>
    <p:sldId id="257" r:id="rId5"/>
    <p:sldId id="258" r:id="rId6"/>
    <p:sldId id="259" r:id="rId7"/>
    <p:sldId id="260" r:id="rId8"/>
    <p:sldId id="261" r:id="rId9"/>
    <p:sldId id="262" r:id="rId10"/>
    <p:sldId id="263" r:id="rId11"/>
    <p:sldId id="268" r:id="rId12"/>
    <p:sldId id="264" r:id="rId13"/>
    <p:sldId id="269"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85ACC-A34C-4E7A-9AEE-C49E4CAB29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04F7FD0-7AD9-4403-BC97-076E85AF1B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3D72C58-D9CC-4503-B974-DE5D5EA204B3}"/>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4E70DF33-A9F4-4291-BA6C-69022141A4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957F34-7045-4733-A65B-253196F405C2}"/>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1339793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14439-2D4B-4476-8D78-1AD1C61C12D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4597F9-B207-4432-A317-E3B71A4D29F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CBB5E3-62DC-41FB-8988-B13E45A1D2CE}"/>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146F1894-1E67-4C22-87A3-817FEED405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176A7A-D882-4E8D-9BD5-066FC23C368F}"/>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3075230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549942-91A4-4AAB-BD87-67F1296A08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EB5E5E-235D-41CD-A474-69CB8923F4A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00B2E6-C43D-4787-BD81-AA72423EA259}"/>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E029ECD0-0489-4FC6-A376-5EA4219739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5EC9B4-A44F-4A31-BDC7-417360A9E3EC}"/>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2561924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75D0F-52EC-40E6-AF52-300655E403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6113F5-5181-4E27-9ACE-D6B6E319C16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1FA40A-B0A3-4949-ABBE-47D4B97A8946}"/>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CA5ABE85-B512-4964-88A4-296C2D2D4A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73CBDB-36B9-4190-B172-688E8B7FA984}"/>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3888449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34A58-9883-4798-9E9C-0078E02F0A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F222038-1A0D-4672-8904-9CD72AE1EA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EDBB95D-1EC6-4DD7-9835-F87D95903C75}"/>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1A0B06D1-9D7E-45DE-AD0E-094BDCAE63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9CADED-F7DC-4BA5-B90D-73BAAEC77C73}"/>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211267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D76D9-B757-466D-A1AB-E571DAD584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8C531C6-91EE-4552-9C27-FB4259E4700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598E828-96B9-4306-8981-7ECFC795921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2EF76CB-4F16-4CC6-BB0E-9098C4BA9448}"/>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6" name="Footer Placeholder 5">
            <a:extLst>
              <a:ext uri="{FF2B5EF4-FFF2-40B4-BE49-F238E27FC236}">
                <a16:creationId xmlns:a16="http://schemas.microsoft.com/office/drawing/2014/main" id="{5D2C655C-8087-4B7F-8CB6-582AD0411A5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D8EB376-B2BF-46D2-82B2-956F5C705C4C}"/>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1562763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62CCF-175F-418F-A63D-896D95E3F3E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04F34AC-8B70-4D28-9C74-BB6BEECF7D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3BC64DA-83B5-4739-A1EE-C83FA4BB7DE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625DE67-7250-4282-BDAB-8F9637D3E3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A31602D-A2CA-422B-969C-75768DEC477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FC26388-80AA-491A-92D9-194B7B9C0451}"/>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8" name="Footer Placeholder 7">
            <a:extLst>
              <a:ext uri="{FF2B5EF4-FFF2-40B4-BE49-F238E27FC236}">
                <a16:creationId xmlns:a16="http://schemas.microsoft.com/office/drawing/2014/main" id="{7C59F5AE-6FB7-4870-B958-B128D4713D8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81CF0AE-7D48-4C99-8B94-9636DE7B5318}"/>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1463884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4E838-0581-4159-8FBA-7FBB51D081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CCABCA4-1281-44E7-BFB4-1F16ED135F82}"/>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4" name="Footer Placeholder 3">
            <a:extLst>
              <a:ext uri="{FF2B5EF4-FFF2-40B4-BE49-F238E27FC236}">
                <a16:creationId xmlns:a16="http://schemas.microsoft.com/office/drawing/2014/main" id="{7F652F21-398B-4FC6-95CC-B7EA56CB44D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832DAB-47A8-4C6B-A482-0D20A9F9C4F4}"/>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243102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8F5363-33C2-448D-98FE-D6B026EA180A}"/>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3" name="Footer Placeholder 2">
            <a:extLst>
              <a:ext uri="{FF2B5EF4-FFF2-40B4-BE49-F238E27FC236}">
                <a16:creationId xmlns:a16="http://schemas.microsoft.com/office/drawing/2014/main" id="{FAF79643-2800-4714-B47F-94174ADB3B4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F5F7483-60BC-4DD9-B69C-38D08873A323}"/>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3554465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6768-66C3-412D-849A-23F2468EC5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55D782C-C2AE-4DED-9ECF-6A2B100914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2DA806E-3B20-4833-86CC-C58A96BB98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E018A0E-D181-4A36-8C20-06C2A1CE5DE5}"/>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6" name="Footer Placeholder 5">
            <a:extLst>
              <a:ext uri="{FF2B5EF4-FFF2-40B4-BE49-F238E27FC236}">
                <a16:creationId xmlns:a16="http://schemas.microsoft.com/office/drawing/2014/main" id="{57099E05-0FD3-4ED4-BE86-E8C78818C33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E73DDA-2DFE-40E8-A2B6-63F8D8B3F4EE}"/>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198430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C4BC6-EA6E-4B2C-A9A7-FF614C8CA9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DEFC628-C1AE-4C45-99CA-37AB03E1CB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CA3283D-1840-47F0-A3D6-7BB5DEB248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6A9A93C-1806-4041-867D-3CC0ACD85DE8}"/>
              </a:ext>
            </a:extLst>
          </p:cNvPr>
          <p:cNvSpPr>
            <a:spLocks noGrp="1"/>
          </p:cNvSpPr>
          <p:nvPr>
            <p:ph type="dt" sz="half" idx="10"/>
          </p:nvPr>
        </p:nvSpPr>
        <p:spPr/>
        <p:txBody>
          <a:bodyPr/>
          <a:lstStyle/>
          <a:p>
            <a:fld id="{4EA93497-3DC9-4C2C-9FBF-BE95FB0A45E8}" type="datetimeFigureOut">
              <a:rPr lang="en-IN" smtClean="0"/>
              <a:t>19-06-2021</a:t>
            </a:fld>
            <a:endParaRPr lang="en-IN"/>
          </a:p>
        </p:txBody>
      </p:sp>
      <p:sp>
        <p:nvSpPr>
          <p:cNvPr id="6" name="Footer Placeholder 5">
            <a:extLst>
              <a:ext uri="{FF2B5EF4-FFF2-40B4-BE49-F238E27FC236}">
                <a16:creationId xmlns:a16="http://schemas.microsoft.com/office/drawing/2014/main" id="{3C092957-0DD6-42AA-8E05-310FDBF146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F6BDC37-10AD-4946-988F-6BA8E317DB0F}"/>
              </a:ext>
            </a:extLst>
          </p:cNvPr>
          <p:cNvSpPr>
            <a:spLocks noGrp="1"/>
          </p:cNvSpPr>
          <p:nvPr>
            <p:ph type="sldNum" sz="quarter" idx="12"/>
          </p:nvPr>
        </p:nvSpPr>
        <p:spPr/>
        <p:txBody>
          <a:bodyPr/>
          <a:lstStyle/>
          <a:p>
            <a:fld id="{6EF20375-B240-4AA7-8ADF-48094004113C}" type="slidenum">
              <a:rPr lang="en-IN" smtClean="0"/>
              <a:t>‹#›</a:t>
            </a:fld>
            <a:endParaRPr lang="en-IN"/>
          </a:p>
        </p:txBody>
      </p:sp>
    </p:spTree>
    <p:extLst>
      <p:ext uri="{BB962C8B-B14F-4D97-AF65-F5344CB8AC3E}">
        <p14:creationId xmlns:p14="http://schemas.microsoft.com/office/powerpoint/2010/main" val="1365519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4">
                <a:lumMod val="0"/>
                <a:lumOff val="100000"/>
              </a:schemeClr>
            </a:gs>
            <a:gs pos="0">
              <a:schemeClr val="accent4">
                <a:lumMod val="0"/>
                <a:lumOff val="100000"/>
              </a:schemeClr>
            </a:gs>
            <a:gs pos="100000">
              <a:schemeClr val="accent4">
                <a:lumMod val="40000"/>
                <a:lumOff val="6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2A65D5-24B1-4431-A4F3-FDB072E3DE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0F9C8E3-5F84-4107-8F89-084147A535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CB14A2-2A8E-4620-A69B-917A670A54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A93497-3DC9-4C2C-9FBF-BE95FB0A45E8}" type="datetimeFigureOut">
              <a:rPr lang="en-IN" smtClean="0"/>
              <a:t>19-06-2021</a:t>
            </a:fld>
            <a:endParaRPr lang="en-IN"/>
          </a:p>
        </p:txBody>
      </p:sp>
      <p:sp>
        <p:nvSpPr>
          <p:cNvPr id="5" name="Footer Placeholder 4">
            <a:extLst>
              <a:ext uri="{FF2B5EF4-FFF2-40B4-BE49-F238E27FC236}">
                <a16:creationId xmlns:a16="http://schemas.microsoft.com/office/drawing/2014/main" id="{0A0671D5-183C-4AD2-8B21-63C4AB189E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6B32BB9-B553-4128-B191-74C463243D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F20375-B240-4AA7-8ADF-48094004113C}" type="slidenum">
              <a:rPr lang="en-IN" smtClean="0"/>
              <a:t>‹#›</a:t>
            </a:fld>
            <a:endParaRPr lang="en-IN"/>
          </a:p>
        </p:txBody>
      </p:sp>
    </p:spTree>
    <p:extLst>
      <p:ext uri="{BB962C8B-B14F-4D97-AF65-F5344CB8AC3E}">
        <p14:creationId xmlns:p14="http://schemas.microsoft.com/office/powerpoint/2010/main" val="3143674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8BA8F-CDC5-4079-96BF-05FB4A5804A2}"/>
              </a:ext>
            </a:extLst>
          </p:cNvPr>
          <p:cNvSpPr>
            <a:spLocks noGrp="1"/>
          </p:cNvSpPr>
          <p:nvPr>
            <p:ph type="title"/>
          </p:nvPr>
        </p:nvSpPr>
        <p:spPr>
          <a:xfrm>
            <a:off x="838200" y="288925"/>
            <a:ext cx="10515600" cy="1325563"/>
          </a:xfrm>
        </p:spPr>
        <p:txBody>
          <a:bodyPr>
            <a:normAutofit/>
          </a:bodyPr>
          <a:lstStyle/>
          <a:p>
            <a:pPr lvl="0" algn="ctr">
              <a:spcBef>
                <a:spcPts val="1000"/>
              </a:spcBef>
            </a:pPr>
            <a:r>
              <a:rPr lang="en-IN" sz="6000" b="1" dirty="0">
                <a:solidFill>
                  <a:prstClr val="black"/>
                </a:solidFill>
                <a:latin typeface="Times New Roman" panose="02020603050405020304" pitchFamily="18" charset="0"/>
                <a:ea typeface="+mn-ea"/>
                <a:cs typeface="Times New Roman" panose="02020603050405020304" pitchFamily="18" charset="0"/>
              </a:rPr>
              <a:t>PROJECT PRESENTATION</a:t>
            </a:r>
            <a:endParaRPr lang="en-IN" sz="6000" b="1" dirty="0"/>
          </a:p>
        </p:txBody>
      </p:sp>
      <p:sp>
        <p:nvSpPr>
          <p:cNvPr id="3" name="Content Placeholder 2">
            <a:extLst>
              <a:ext uri="{FF2B5EF4-FFF2-40B4-BE49-F238E27FC236}">
                <a16:creationId xmlns:a16="http://schemas.microsoft.com/office/drawing/2014/main" id="{6AC745F8-14AB-42A4-A339-CDE2C4B17526}"/>
              </a:ext>
            </a:extLst>
          </p:cNvPr>
          <p:cNvSpPr>
            <a:spLocks noGrp="1"/>
          </p:cNvSpPr>
          <p:nvPr>
            <p:ph idx="1"/>
          </p:nvPr>
        </p:nvSpPr>
        <p:spPr>
          <a:xfrm>
            <a:off x="838200" y="2301875"/>
            <a:ext cx="10515600" cy="4351338"/>
          </a:xfrm>
        </p:spPr>
        <p:txBody>
          <a:bodyPr>
            <a:noAutofit/>
          </a:bodyPr>
          <a:lstStyle/>
          <a:p>
            <a:pPr marL="0" indent="0" algn="ctr">
              <a:buNone/>
            </a:pPr>
            <a:r>
              <a:rPr lang="en-IN" b="1" dirty="0">
                <a:latin typeface="Times New Roman" panose="02020603050405020304" pitchFamily="18" charset="0"/>
                <a:cs typeface="Times New Roman" panose="02020603050405020304" pitchFamily="18" charset="0"/>
              </a:rPr>
              <a:t>SUBMITTED</a:t>
            </a:r>
            <a:endParaRPr lang="en-IN" dirty="0">
              <a:latin typeface="Times New Roman" panose="02020603050405020304" pitchFamily="18" charset="0"/>
              <a:cs typeface="Times New Roman" panose="02020603050405020304" pitchFamily="18" charset="0"/>
            </a:endParaRPr>
          </a:p>
          <a:p>
            <a:pPr marL="0" indent="0" algn="ctr">
              <a:buNone/>
            </a:pPr>
            <a:r>
              <a:rPr lang="en-IN" b="1" dirty="0">
                <a:latin typeface="Times New Roman" panose="02020603050405020304" pitchFamily="18" charset="0"/>
                <a:cs typeface="Times New Roman" panose="02020603050405020304" pitchFamily="18" charset="0"/>
              </a:rPr>
              <a:t>TO</a:t>
            </a:r>
            <a:endParaRPr lang="en-IN" dirty="0">
              <a:latin typeface="Times New Roman" panose="02020603050405020304" pitchFamily="18" charset="0"/>
              <a:cs typeface="Times New Roman" panose="02020603050405020304" pitchFamily="18" charset="0"/>
            </a:endParaRPr>
          </a:p>
          <a:p>
            <a:pPr marL="0" indent="0" algn="ctr">
              <a:buNone/>
            </a:pPr>
            <a:r>
              <a:rPr lang="en-IN" b="1" dirty="0">
                <a:latin typeface="Times New Roman" panose="02020603050405020304" pitchFamily="18" charset="0"/>
                <a:cs typeface="Times New Roman" panose="02020603050405020304" pitchFamily="18" charset="0"/>
              </a:rPr>
              <a:t>DEPARTMENT OF COMPUTER SCIENCE AND ENGINEERING </a:t>
            </a:r>
            <a:endParaRPr lang="en-IN" dirty="0">
              <a:latin typeface="Times New Roman" panose="02020603050405020304" pitchFamily="18" charset="0"/>
              <a:cs typeface="Times New Roman" panose="02020603050405020304" pitchFamily="18" charset="0"/>
            </a:endParaRPr>
          </a:p>
          <a:p>
            <a:pPr marL="0" indent="0" algn="ctr">
              <a:buNone/>
            </a:pPr>
            <a:r>
              <a:rPr lang="en-IN" b="1" dirty="0">
                <a:latin typeface="Times New Roman" panose="02020603050405020304" pitchFamily="18" charset="0"/>
                <a:cs typeface="Times New Roman" panose="02020603050405020304" pitchFamily="18" charset="0"/>
              </a:rPr>
              <a:t>FOR </a:t>
            </a:r>
            <a:endParaRPr lang="en-IN" dirty="0">
              <a:latin typeface="Times New Roman" panose="02020603050405020304" pitchFamily="18" charset="0"/>
              <a:cs typeface="Times New Roman" panose="02020603050405020304" pitchFamily="18" charset="0"/>
            </a:endParaRPr>
          </a:p>
          <a:p>
            <a:pPr marL="0" indent="0" algn="ctr">
              <a:buNone/>
            </a:pPr>
            <a:r>
              <a:rPr lang="en-IN" b="1" dirty="0">
                <a:latin typeface="Times New Roman" panose="02020603050405020304" pitchFamily="18" charset="0"/>
                <a:cs typeface="Times New Roman" panose="02020603050405020304" pitchFamily="18" charset="0"/>
              </a:rPr>
              <a:t>INTEGRATED PROJECT (CS203 )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0974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CE729-8854-484F-8E08-0FFC760F06D0}"/>
              </a:ext>
            </a:extLst>
          </p:cNvPr>
          <p:cNvSpPr>
            <a:spLocks noGrp="1"/>
          </p:cNvSpPr>
          <p:nvPr>
            <p:ph type="title"/>
          </p:nvPr>
        </p:nvSpPr>
        <p:spPr>
          <a:xfrm>
            <a:off x="838200" y="243828"/>
            <a:ext cx="10515600" cy="1325563"/>
          </a:xfrm>
        </p:spPr>
        <p:txBody>
          <a:bodyPr>
            <a:normAutofit/>
          </a:bodyPr>
          <a:lstStyle/>
          <a:p>
            <a:pPr algn="ctr"/>
            <a:r>
              <a:rPr lang="en-US" sz="6000" b="1" dirty="0">
                <a:latin typeface="Times New Roman" panose="02020603050405020304" pitchFamily="18" charset="0"/>
                <a:cs typeface="Times New Roman" panose="02020603050405020304" pitchFamily="18" charset="0"/>
              </a:rPr>
              <a:t>Frameworks used</a:t>
            </a:r>
            <a:endParaRPr lang="en-IN" sz="6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CE87050-A539-4534-BAA2-EECA6965F652}"/>
              </a:ext>
            </a:extLst>
          </p:cNvPr>
          <p:cNvSpPr>
            <a:spLocks noGrp="1"/>
          </p:cNvSpPr>
          <p:nvPr>
            <p:ph idx="1"/>
          </p:nvPr>
        </p:nvSpPr>
        <p:spPr>
          <a:xfrm>
            <a:off x="391887" y="1690688"/>
            <a:ext cx="11336694" cy="4999361"/>
          </a:xfrm>
        </p:spPr>
        <p:txBody>
          <a:bodyPr>
            <a:normAutofit lnSpcReduction="10000"/>
          </a:bodyPr>
          <a:lstStyle/>
          <a:p>
            <a:r>
              <a:rPr lang="en-US" b="1" dirty="0">
                <a:latin typeface="Times New Roman" panose="02020603050405020304" pitchFamily="18" charset="0"/>
                <a:cs typeface="Times New Roman" panose="02020603050405020304" pitchFamily="18" charset="0"/>
              </a:rPr>
              <a:t>BERT : </a:t>
            </a:r>
            <a:r>
              <a:rPr lang="en-US" dirty="0">
                <a:latin typeface="Times New Roman" panose="02020603050405020304" pitchFamily="18" charset="0"/>
                <a:cs typeface="Times New Roman" panose="02020603050405020304" pitchFamily="18" charset="0"/>
              </a:rPr>
              <a:t>It stands for </a:t>
            </a:r>
            <a:r>
              <a:rPr lang="en-IN" dirty="0">
                <a:latin typeface="Times New Roman" panose="02020603050405020304" pitchFamily="18" charset="0"/>
                <a:cs typeface="Times New Roman" panose="02020603050405020304" pitchFamily="18" charset="0"/>
              </a:rPr>
              <a:t>Bidirectional Encoder Representations from Transformers. </a:t>
            </a:r>
            <a:r>
              <a:rPr lang="en-US" dirty="0">
                <a:latin typeface="Times New Roman" panose="02020603050405020304" pitchFamily="18" charset="0"/>
                <a:cs typeface="Times New Roman" panose="02020603050405020304" pitchFamily="18" charset="0"/>
              </a:rPr>
              <a:t>It is designed to pre-train deep bidirectional representations from unlabeled text by jointly conditioning on both left and right context.</a:t>
            </a:r>
            <a:endParaRPr lang="en-IN"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XLNET :</a:t>
            </a:r>
            <a:r>
              <a:rPr lang="en-US"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Generalized Auto-Regressive model for NLU. It has </a:t>
            </a:r>
            <a:r>
              <a:rPr lang="en-US" dirty="0">
                <a:latin typeface="Times New Roman" panose="02020603050405020304" pitchFamily="18" charset="0"/>
                <a:cs typeface="Times New Roman" panose="02020603050405020304" pitchFamily="18" charset="0"/>
              </a:rPr>
              <a:t>more computational power to achieve better than BERT prediction metrics on 20 language tasks.</a:t>
            </a:r>
            <a:endParaRPr lang="en-IN"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XLM-Roberta :</a:t>
            </a:r>
            <a:r>
              <a:rPr lang="en-US" dirty="0">
                <a:latin typeface="Times New Roman" panose="02020603050405020304" pitchFamily="18" charset="0"/>
                <a:cs typeface="Times New Roman" panose="02020603050405020304" pitchFamily="18" charset="0"/>
              </a:rPr>
              <a:t> XLM-Roberta is a multilingual model trained on 100 different languages. Unlike some XLM multilingual models, it does not require lang </a:t>
            </a:r>
            <a:r>
              <a:rPr lang="en-US" dirty="0"/>
              <a:t>tensors to understand which language is used, and should be able to determine the correct language from the input ids.</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8045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D3C65B-1D4D-4BBF-8A62-4A8D04C3F0CC}"/>
              </a:ext>
            </a:extLst>
          </p:cNvPr>
          <p:cNvSpPr>
            <a:spLocks noGrp="1"/>
          </p:cNvSpPr>
          <p:nvPr>
            <p:ph idx="1"/>
          </p:nvPr>
        </p:nvSpPr>
        <p:spPr>
          <a:xfrm>
            <a:off x="838200" y="905069"/>
            <a:ext cx="10515600" cy="5271894"/>
          </a:xfrm>
        </p:spPr>
        <p:txBody>
          <a:bodyPr>
            <a:normAutofit lnSpcReduction="10000"/>
          </a:bodyPr>
          <a:lstStyle/>
          <a:p>
            <a:r>
              <a:rPr lang="en-US" b="1" dirty="0">
                <a:latin typeface="Times New Roman" panose="02020603050405020304" pitchFamily="18" charset="0"/>
                <a:cs typeface="Times New Roman" panose="02020603050405020304" pitchFamily="18" charset="0"/>
              </a:rPr>
              <a:t>BART : </a:t>
            </a:r>
            <a:r>
              <a:rPr lang="en-IN" dirty="0">
                <a:latin typeface="Times New Roman" panose="02020603050405020304" pitchFamily="18" charset="0"/>
                <a:cs typeface="Times New Roman" panose="02020603050405020304" pitchFamily="18" charset="0"/>
              </a:rPr>
              <a:t>Bidirectional and Auto-Regressive Transformer. Combines BERT with autoregressive decoder.</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ELECTRA :</a:t>
            </a:r>
            <a:r>
              <a:rPr lang="en-US" dirty="0">
                <a:latin typeface="Times New Roman" panose="02020603050405020304" pitchFamily="18" charset="0"/>
                <a:cs typeface="Times New Roman" panose="02020603050405020304" pitchFamily="18" charset="0"/>
              </a:rPr>
              <a:t> ELECTRA is a method for self-supervised language representation learning. It can be used to pre-train transformer networks using relatively little compute. ELECTRA models are trained to distinguish "real" input tokens vs "fake" input tokens generated by another neural network.</a:t>
            </a:r>
          </a:p>
          <a:p>
            <a:pPr marL="0" indent="0">
              <a:buNone/>
            </a:pPr>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ROBERTA :</a:t>
            </a:r>
            <a:r>
              <a:rPr lang="en-US" dirty="0">
                <a:latin typeface="Times New Roman" panose="02020603050405020304" pitchFamily="18" charset="0"/>
                <a:cs typeface="Times New Roman" panose="02020603050405020304" pitchFamily="18" charset="0"/>
              </a:rPr>
              <a:t> ROBERTA builds on BERT's language masking strategy and modifies key hyperparameters in BERT, including removing BERT's next-sentence pretraining objective, and training with much larger mini-batches and learning rates.</a:t>
            </a:r>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0472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547F-11E0-4224-AB9E-E1E4CB92F462}"/>
              </a:ext>
            </a:extLst>
          </p:cNvPr>
          <p:cNvSpPr>
            <a:spLocks noGrp="1"/>
          </p:cNvSpPr>
          <p:nvPr>
            <p:ph type="title"/>
          </p:nvPr>
        </p:nvSpPr>
        <p:spPr>
          <a:xfrm>
            <a:off x="738694" y="-90766"/>
            <a:ext cx="10515600" cy="1325563"/>
          </a:xfrm>
        </p:spPr>
        <p:txBody>
          <a:bodyPr>
            <a:normAutofit/>
          </a:bodyPr>
          <a:lstStyle/>
          <a:p>
            <a:pPr algn="ctr"/>
            <a:r>
              <a:rPr lang="en-US" sz="6000" b="1" dirty="0">
                <a:latin typeface="Times New Roman" panose="02020603050405020304" pitchFamily="18" charset="0"/>
                <a:cs typeface="Times New Roman" panose="02020603050405020304" pitchFamily="18" charset="0"/>
              </a:rPr>
              <a:t>Working of project</a:t>
            </a:r>
            <a:endParaRPr lang="en-IN" sz="6000" b="1" dirty="0">
              <a:latin typeface="Times New Roman" panose="02020603050405020304" pitchFamily="18" charset="0"/>
              <a:cs typeface="Times New Roman" panose="02020603050405020304" pitchFamily="18" charset="0"/>
            </a:endParaRPr>
          </a:p>
        </p:txBody>
      </p:sp>
      <p:pic>
        <p:nvPicPr>
          <p:cNvPr id="6" name="2021-06-19 08-02-16">
            <a:hlinkClick r:id="" action="ppaction://media"/>
            <a:extLst>
              <a:ext uri="{FF2B5EF4-FFF2-40B4-BE49-F238E27FC236}">
                <a16:creationId xmlns:a16="http://schemas.microsoft.com/office/drawing/2014/main" id="{99518C33-49E4-4AE3-8016-64918D3C497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48738" y="1028700"/>
            <a:ext cx="10105012" cy="5419725"/>
          </a:xfrm>
        </p:spPr>
      </p:pic>
    </p:spTree>
    <p:extLst>
      <p:ext uri="{BB962C8B-B14F-4D97-AF65-F5344CB8AC3E}">
        <p14:creationId xmlns:p14="http://schemas.microsoft.com/office/powerpoint/2010/main" val="123260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5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57573-3E4F-4DFE-A2BF-D7017D9BAC21}"/>
              </a:ext>
            </a:extLst>
          </p:cNvPr>
          <p:cNvSpPr>
            <a:spLocks noGrp="1"/>
          </p:cNvSpPr>
          <p:nvPr>
            <p:ph type="title"/>
          </p:nvPr>
        </p:nvSpPr>
        <p:spPr/>
        <p:txBody>
          <a:bodyPr>
            <a:normAutofit fontScale="90000"/>
          </a:bodyPr>
          <a:lstStyle/>
          <a:p>
            <a:pPr algn="ctr">
              <a:lnSpc>
                <a:spcPct val="107000"/>
              </a:lnSpc>
              <a:spcAft>
                <a:spcPts val="800"/>
              </a:spcAft>
            </a:pPr>
            <a:r>
              <a:rPr lang="en-IN" sz="6700" b="1" dirty="0">
                <a:latin typeface="Times New Roman" panose="02020603050405020304" pitchFamily="18" charset="0"/>
                <a:ea typeface="Calibri" panose="020F0502020204030204" pitchFamily="34" charset="0"/>
                <a:cs typeface="Times New Roman" panose="02020603050405020304" pitchFamily="18" charset="0"/>
              </a:rPr>
              <a:t>References</a:t>
            </a:r>
            <a:br>
              <a:rPr lang="en-IN" sz="1800" dirty="0">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33799E4-42A3-4330-86A4-62860BE34D9D}"/>
              </a:ext>
            </a:extLst>
          </p:cNvPr>
          <p:cNvSpPr>
            <a:spLocks noGrp="1"/>
          </p:cNvSpPr>
          <p:nvPr>
            <p:ph idx="1"/>
          </p:nvPr>
        </p:nvSpPr>
        <p:spPr/>
        <p:txBody>
          <a:bodyPr/>
          <a:lstStyle/>
          <a:p>
            <a:pPr marL="342900" lvl="0" indent="-342900">
              <a:lnSpc>
                <a:spcPct val="115000"/>
              </a:lnSpc>
              <a:spcAft>
                <a:spcPts val="0"/>
              </a:spcAft>
              <a:buFont typeface="Symbol" panose="05050102010706020507" pitchFamily="18" charset="2"/>
              <a:buChar char=""/>
            </a:pPr>
            <a:r>
              <a:rPr lang="en-IN" u="sng" dirty="0">
                <a:solidFill>
                  <a:srgbClr val="0563C1"/>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https://www.w3schools.com/</a:t>
            </a:r>
            <a:r>
              <a:rPr lang="en-IN" dirty="0">
                <a:latin typeface="Times New Roman" panose="02020603050405020304" pitchFamily="18" charset="0"/>
                <a:ea typeface="Times New Roman" panose="02020603050405020304" pitchFamily="18" charset="0"/>
                <a:cs typeface="Times New Roman" panose="02020603050405020304" pitchFamily="18" charset="0"/>
              </a:rPr>
              <a:t> - for frontend development</a:t>
            </a:r>
          </a:p>
          <a:p>
            <a:pPr marL="0" lvl="0" indent="0">
              <a:lnSpc>
                <a:spcPct val="115000"/>
              </a:lnSpc>
              <a:spcAft>
                <a:spcPts val="0"/>
              </a:spcAft>
              <a:buNone/>
            </a:pP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0"/>
              </a:spcAft>
              <a:buFont typeface="Symbol" panose="05050102010706020507" pitchFamily="18" charset="2"/>
              <a:buChar char=""/>
            </a:pPr>
            <a:r>
              <a:rPr lang="en-IN" dirty="0" err="1">
                <a:latin typeface="Times New Roman" panose="02020603050405020304" pitchFamily="18" charset="0"/>
                <a:ea typeface="Times New Roman" panose="02020603050405020304" pitchFamily="18" charset="0"/>
                <a:cs typeface="Times New Roman" panose="02020603050405020304" pitchFamily="18" charset="0"/>
              </a:rPr>
              <a:t>NxtWord</a:t>
            </a:r>
            <a:r>
              <a:rPr lang="en-IN" dirty="0">
                <a:latin typeface="Times New Roman" panose="02020603050405020304" pitchFamily="18" charset="0"/>
                <a:ea typeface="Times New Roman" panose="02020603050405020304" pitchFamily="18" charset="0"/>
                <a:cs typeface="Times New Roman" panose="02020603050405020304" pitchFamily="18" charset="0"/>
              </a:rPr>
              <a:t> web application (</a:t>
            </a:r>
            <a:r>
              <a:rPr lang="en-IN" dirty="0" err="1">
                <a:latin typeface="Times New Roman" panose="02020603050405020304" pitchFamily="18" charset="0"/>
                <a:ea typeface="Times New Roman" panose="02020603050405020304" pitchFamily="18" charset="0"/>
                <a:cs typeface="Times New Roman" panose="02020603050405020304" pitchFamily="18" charset="0"/>
              </a:rPr>
              <a:t>ShinyApps</a:t>
            </a:r>
            <a:r>
              <a:rPr lang="en-IN">
                <a:latin typeface="Times New Roman" panose="02020603050405020304" pitchFamily="18" charset="0"/>
                <a:ea typeface="Times New Roman" panose="02020603050405020304" pitchFamily="18" charset="0"/>
                <a:cs typeface="Times New Roman" panose="02020603050405020304" pitchFamily="18" charset="0"/>
              </a:rPr>
              <a:t>) </a:t>
            </a:r>
            <a:r>
              <a:rPr lang="en-IN" dirty="0">
                <a:latin typeface="Times New Roman" panose="02020603050405020304" pitchFamily="18" charset="0"/>
                <a:ea typeface="Times New Roman" panose="02020603050405020304" pitchFamily="18" charset="0"/>
                <a:cs typeface="Times New Roman" panose="02020603050405020304" pitchFamily="18" charset="0"/>
              </a:rPr>
              <a:t>- to see the working of a next </a:t>
            </a:r>
            <a:r>
              <a:rPr lang="en-IN">
                <a:latin typeface="Times New Roman" panose="02020603050405020304" pitchFamily="18" charset="0"/>
                <a:ea typeface="Times New Roman" panose="02020603050405020304" pitchFamily="18" charset="0"/>
                <a:cs typeface="Times New Roman" panose="02020603050405020304" pitchFamily="18" charset="0"/>
              </a:rPr>
              <a:t>word predictor</a:t>
            </a:r>
          </a:p>
          <a:p>
            <a:pPr marL="0" lvl="0" indent="0">
              <a:lnSpc>
                <a:spcPct val="115000"/>
              </a:lnSpc>
              <a:spcAft>
                <a:spcPts val="0"/>
              </a:spcAft>
              <a:buNone/>
            </a:pP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IN" u="sng" dirty="0">
                <a:solidFill>
                  <a:srgbClr val="0563C1"/>
                </a:solidFill>
                <a:latin typeface="Times New Roman" panose="02020603050405020304" pitchFamily="18" charset="0"/>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https://github.com/</a:t>
            </a:r>
            <a:r>
              <a:rPr lang="en-IN" dirty="0">
                <a:latin typeface="Times New Roman" panose="02020603050405020304" pitchFamily="18" charset="0"/>
                <a:ea typeface="Times New Roman" panose="02020603050405020304" pitchFamily="18" charset="0"/>
                <a:cs typeface="Times New Roman" panose="02020603050405020304" pitchFamily="18" charset="0"/>
              </a:rPr>
              <a:t> - to go through various projects developed by R and Python which gave a decent idea about the development</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475117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65187-58B1-4556-84A4-17F7AB4012E4}"/>
              </a:ext>
            </a:extLst>
          </p:cNvPr>
          <p:cNvSpPr>
            <a:spLocks noGrp="1"/>
          </p:cNvSpPr>
          <p:nvPr>
            <p:ph type="title"/>
          </p:nvPr>
        </p:nvSpPr>
        <p:spPr/>
        <p:txBody>
          <a:bodyPr>
            <a:normAutofit/>
          </a:bodyPr>
          <a:lstStyle/>
          <a:p>
            <a:pPr algn="ctr"/>
            <a:r>
              <a:rPr lang="en-US" sz="6000" b="1" dirty="0">
                <a:latin typeface="Times New Roman" panose="02020603050405020304" pitchFamily="18" charset="0"/>
                <a:cs typeface="Times New Roman" panose="02020603050405020304" pitchFamily="18" charset="0"/>
              </a:rPr>
              <a:t>END OF PRESENTATION</a:t>
            </a:r>
            <a:endParaRPr lang="en-IN" sz="6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2EB02E0-0D58-4613-91F0-818E43F377B3}"/>
              </a:ext>
            </a:extLst>
          </p:cNvPr>
          <p:cNvSpPr>
            <a:spLocks noGrp="1"/>
          </p:cNvSpPr>
          <p:nvPr>
            <p:ph idx="1"/>
          </p:nvPr>
        </p:nvSpPr>
        <p:spPr>
          <a:xfrm>
            <a:off x="838200" y="2892425"/>
            <a:ext cx="10515600" cy="4351338"/>
          </a:xfrm>
        </p:spPr>
        <p:txBody>
          <a:bodyPr>
            <a:normAutofit/>
          </a:bodyPr>
          <a:lstStyle/>
          <a:p>
            <a:pPr marL="0" indent="0" algn="ctr">
              <a:buNone/>
            </a:pPr>
            <a:r>
              <a:rPr lang="en-US" sz="6000" b="1" dirty="0">
                <a:latin typeface="Times New Roman" panose="02020603050405020304" pitchFamily="18" charset="0"/>
                <a:cs typeface="Times New Roman" panose="02020603050405020304" pitchFamily="18" charset="0"/>
              </a:rPr>
              <a:t>Thank you!</a:t>
            </a:r>
            <a:endParaRPr lang="en-I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4536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F8117-2F41-4F41-B368-439B28A2E7ED}"/>
              </a:ext>
            </a:extLst>
          </p:cNvPr>
          <p:cNvSpPr>
            <a:spLocks noGrp="1"/>
          </p:cNvSpPr>
          <p:nvPr>
            <p:ph type="title"/>
          </p:nvPr>
        </p:nvSpPr>
        <p:spPr>
          <a:xfrm>
            <a:off x="838200" y="1298575"/>
            <a:ext cx="10515600" cy="1325563"/>
          </a:xfrm>
        </p:spPr>
        <p:txBody>
          <a:bodyPr>
            <a:normAutofit/>
          </a:bodyPr>
          <a:lstStyle/>
          <a:p>
            <a:r>
              <a:rPr lang="en-IN" sz="6000" b="1" dirty="0">
                <a:latin typeface="Times New Roman" panose="02020603050405020304" pitchFamily="18" charset="0"/>
                <a:cs typeface="Times New Roman" panose="02020603050405020304" pitchFamily="18" charset="0"/>
              </a:rPr>
              <a:t>Submitted By:-</a:t>
            </a:r>
            <a:endParaRPr lang="en-IN" sz="6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7223282-8828-46EC-8652-7EFBAB24AE4D}"/>
              </a:ext>
            </a:extLst>
          </p:cNvPr>
          <p:cNvSpPr>
            <a:spLocks noGrp="1"/>
          </p:cNvSpPr>
          <p:nvPr>
            <p:ph idx="1"/>
          </p:nvPr>
        </p:nvSpPr>
        <p:spPr>
          <a:xfrm>
            <a:off x="838200" y="2941637"/>
            <a:ext cx="10515600" cy="4351338"/>
          </a:xfrm>
        </p:spPr>
        <p:txBody>
          <a:bodyPr/>
          <a:lstStyle/>
          <a:p>
            <a:pPr>
              <a:lnSpc>
                <a:spcPct val="107000"/>
              </a:lnSpc>
              <a:spcAft>
                <a:spcPts val="0"/>
              </a:spcAft>
            </a:pPr>
            <a:r>
              <a:rPr lang="en-IN" b="1" dirty="0">
                <a:latin typeface="Times New Roman" panose="02020603050405020304" pitchFamily="18" charset="0"/>
                <a:ea typeface="Calibri" panose="020F0502020204030204" pitchFamily="34" charset="0"/>
                <a:cs typeface="Times New Roman" panose="02020603050405020304" pitchFamily="18" charset="0"/>
              </a:rPr>
              <a:t>Name: Vidhyun Kapoor</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a:latin typeface="Times New Roman" panose="02020603050405020304" pitchFamily="18" charset="0"/>
                <a:ea typeface="Calibri" panose="020F0502020204030204" pitchFamily="34" charset="0"/>
                <a:cs typeface="Times New Roman" panose="02020603050405020304" pitchFamily="18" charset="0"/>
              </a:rPr>
              <a:t>University Roll No: 1810991180</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a:latin typeface="Times New Roman" panose="02020603050405020304" pitchFamily="18" charset="0"/>
                <a:ea typeface="Calibri" panose="020F0502020204030204" pitchFamily="34" charset="0"/>
                <a:cs typeface="Times New Roman" panose="02020603050405020304" pitchFamily="18" charset="0"/>
              </a:rPr>
              <a:t>Semester: 6</a:t>
            </a:r>
            <a:r>
              <a:rPr lang="en-IN" b="1" baseline="30000" dirty="0">
                <a:latin typeface="Times New Roman" panose="02020603050405020304" pitchFamily="18" charset="0"/>
                <a:ea typeface="Calibri" panose="020F0502020204030204" pitchFamily="34" charset="0"/>
                <a:cs typeface="Times New Roman" panose="02020603050405020304" pitchFamily="18" charset="0"/>
              </a:rPr>
              <a:t>th</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IN" b="1" dirty="0">
                <a:latin typeface="Times New Roman" panose="02020603050405020304" pitchFamily="18" charset="0"/>
                <a:ea typeface="Calibri" panose="020F0502020204030204" pitchFamily="34" charset="0"/>
                <a:cs typeface="Times New Roman" panose="02020603050405020304" pitchFamily="18" charset="0"/>
              </a:rPr>
              <a:t>Session: 2018-2022</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36457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7466F-05C0-488A-9850-6F397FCD7506}"/>
              </a:ext>
            </a:extLst>
          </p:cNvPr>
          <p:cNvSpPr>
            <a:spLocks noGrp="1"/>
          </p:cNvSpPr>
          <p:nvPr>
            <p:ph type="ctrTitle"/>
          </p:nvPr>
        </p:nvSpPr>
        <p:spPr>
          <a:xfrm>
            <a:off x="1524000" y="1122363"/>
            <a:ext cx="9144000" cy="1098323"/>
          </a:xfrm>
        </p:spPr>
        <p:txBody>
          <a:bodyPr>
            <a:normAutofit/>
          </a:bodyPr>
          <a:lstStyle/>
          <a:p>
            <a:r>
              <a:rPr lang="en-IN" b="1" dirty="0">
                <a:latin typeface="Times New Roman" panose="02020603050405020304" pitchFamily="18" charset="0"/>
                <a:cs typeface="Times New Roman" panose="02020603050405020304" pitchFamily="18" charset="0"/>
              </a:rPr>
              <a:t>Problem Statement</a:t>
            </a: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E3A2DB5-FB98-4540-B93E-425A1808DBDC}"/>
              </a:ext>
            </a:extLst>
          </p:cNvPr>
          <p:cNvSpPr>
            <a:spLocks noGrp="1"/>
          </p:cNvSpPr>
          <p:nvPr>
            <p:ph type="subTitle" idx="1"/>
          </p:nvPr>
        </p:nvSpPr>
        <p:spPr>
          <a:xfrm>
            <a:off x="1081391" y="2981553"/>
            <a:ext cx="10029217" cy="1655762"/>
          </a:xfrm>
        </p:spPr>
        <p:txBody>
          <a:bodyPr/>
          <a:lstStyle/>
          <a:p>
            <a:pPr algn="just"/>
            <a:r>
              <a:rPr lang="en-IN" sz="2800" dirty="0">
                <a:latin typeface="Times New Roman" panose="02020603050405020304" pitchFamily="18" charset="0"/>
                <a:cs typeface="Times New Roman" panose="02020603050405020304" pitchFamily="18" charset="0"/>
              </a:rPr>
              <a:t>Several people find it difficult to use appropriate words while typing anything. Develop a next word predictor which suggests appropriate words to complete a sentence easily.</a:t>
            </a:r>
          </a:p>
          <a:p>
            <a:pPr algn="just"/>
            <a:endParaRPr lang="en-IN" dirty="0"/>
          </a:p>
        </p:txBody>
      </p:sp>
    </p:spTree>
    <p:extLst>
      <p:ext uri="{BB962C8B-B14F-4D97-AF65-F5344CB8AC3E}">
        <p14:creationId xmlns:p14="http://schemas.microsoft.com/office/powerpoint/2010/main" val="2935685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D347A-B90A-4F9E-9CB8-E361AD59340F}"/>
              </a:ext>
            </a:extLst>
          </p:cNvPr>
          <p:cNvSpPr>
            <a:spLocks noGrp="1"/>
          </p:cNvSpPr>
          <p:nvPr>
            <p:ph type="title"/>
          </p:nvPr>
        </p:nvSpPr>
        <p:spPr>
          <a:xfrm>
            <a:off x="838200" y="919601"/>
            <a:ext cx="10515600" cy="1325563"/>
          </a:xfrm>
        </p:spPr>
        <p:txBody>
          <a:bodyPr>
            <a:normAutofit/>
          </a:bodyPr>
          <a:lstStyle/>
          <a:p>
            <a:pPr algn="ctr"/>
            <a:r>
              <a:rPr lang="en-IN" sz="6000" b="1" dirty="0">
                <a:latin typeface="Times New Roman" panose="02020603050405020304" pitchFamily="18" charset="0"/>
                <a:cs typeface="Times New Roman" panose="02020603050405020304" pitchFamily="18" charset="0"/>
              </a:rPr>
              <a:t>Title of project</a:t>
            </a:r>
            <a:endParaRPr lang="en-IN" sz="6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F06233-195E-4194-9926-6D6FC86C48D9}"/>
              </a:ext>
            </a:extLst>
          </p:cNvPr>
          <p:cNvSpPr>
            <a:spLocks noGrp="1"/>
          </p:cNvSpPr>
          <p:nvPr>
            <p:ph idx="1"/>
          </p:nvPr>
        </p:nvSpPr>
        <p:spPr>
          <a:xfrm>
            <a:off x="838200" y="3230935"/>
            <a:ext cx="10515600" cy="2337813"/>
          </a:xfrm>
        </p:spPr>
        <p:txBody>
          <a:bodyPr>
            <a:normAutofit/>
          </a:bodyPr>
          <a:lstStyle/>
          <a:p>
            <a:pPr marL="0" indent="0" algn="ctr">
              <a:buNone/>
            </a:pPr>
            <a:r>
              <a:rPr lang="en-IN" sz="6600" b="1" u="sng" dirty="0">
                <a:latin typeface="Times New Roman" panose="02020603050405020304" pitchFamily="18" charset="0"/>
                <a:cs typeface="Times New Roman" panose="02020603050405020304" pitchFamily="18" charset="0"/>
              </a:rPr>
              <a:t>Next Word Predictor</a:t>
            </a:r>
          </a:p>
        </p:txBody>
      </p:sp>
    </p:spTree>
    <p:extLst>
      <p:ext uri="{BB962C8B-B14F-4D97-AF65-F5344CB8AC3E}">
        <p14:creationId xmlns:p14="http://schemas.microsoft.com/office/powerpoint/2010/main" val="2198987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58852-F119-4E59-9772-AF9890CC92B9}"/>
              </a:ext>
            </a:extLst>
          </p:cNvPr>
          <p:cNvSpPr>
            <a:spLocks noGrp="1"/>
          </p:cNvSpPr>
          <p:nvPr>
            <p:ph type="title"/>
          </p:nvPr>
        </p:nvSpPr>
        <p:spPr>
          <a:xfrm>
            <a:off x="838200" y="500062"/>
            <a:ext cx="10515600" cy="1325563"/>
          </a:xfrm>
        </p:spPr>
        <p:txBody>
          <a:bodyPr>
            <a:normAutofit/>
          </a:bodyPr>
          <a:lstStyle/>
          <a:p>
            <a:pPr algn="ctr"/>
            <a:r>
              <a:rPr lang="en-IN" sz="6000" b="1" dirty="0">
                <a:latin typeface="Times New Roman" panose="02020603050405020304" pitchFamily="18" charset="0"/>
                <a:cs typeface="Times New Roman" panose="02020603050405020304" pitchFamily="18" charset="0"/>
              </a:rPr>
              <a:t>Objective &amp; Key Learnings</a:t>
            </a:r>
          </a:p>
        </p:txBody>
      </p:sp>
      <p:sp>
        <p:nvSpPr>
          <p:cNvPr id="3" name="Content Placeholder 2">
            <a:extLst>
              <a:ext uri="{FF2B5EF4-FFF2-40B4-BE49-F238E27FC236}">
                <a16:creationId xmlns:a16="http://schemas.microsoft.com/office/drawing/2014/main" id="{7773F005-FDE5-450B-8B86-82F761377A87}"/>
              </a:ext>
            </a:extLst>
          </p:cNvPr>
          <p:cNvSpPr>
            <a:spLocks noGrp="1"/>
          </p:cNvSpPr>
          <p:nvPr>
            <p:ph idx="1"/>
          </p:nvPr>
        </p:nvSpPr>
        <p:spPr>
          <a:xfrm>
            <a:off x="838200" y="2006600"/>
            <a:ext cx="10515600" cy="4351338"/>
          </a:xfrm>
        </p:spPr>
        <p:txBody>
          <a:bodyPr/>
          <a:lstStyle/>
          <a:p>
            <a:pPr marL="342900" lvl="0" indent="-342900" algn="just">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To enable the student to understand the concept of NLP and Deep Learning.</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To understand the difference in outputs by several frameworks like BERT, XLNET, XLM-Roberta, BART, ELECTRA and ROBERTA.</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just">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To ensure that the user won't find difficulties to use appropriate words by using the suggestions given by the word predictor.</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545644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20B63-535B-477A-BA04-D1DB147F16D7}"/>
              </a:ext>
            </a:extLst>
          </p:cNvPr>
          <p:cNvSpPr>
            <a:spLocks noGrp="1"/>
          </p:cNvSpPr>
          <p:nvPr>
            <p:ph type="title"/>
          </p:nvPr>
        </p:nvSpPr>
        <p:spPr>
          <a:xfrm>
            <a:off x="68094" y="365125"/>
            <a:ext cx="11965021" cy="1325563"/>
          </a:xfrm>
        </p:spPr>
        <p:txBody>
          <a:bodyPr>
            <a:noAutofit/>
          </a:bodyPr>
          <a:lstStyle/>
          <a:p>
            <a:pPr algn="ctr"/>
            <a:r>
              <a:rPr lang="en-IN" sz="5400" b="1" dirty="0">
                <a:latin typeface="Times New Roman" panose="02020603050405020304" pitchFamily="18" charset="0"/>
                <a:ea typeface="Calibri" panose="020F0502020204030204" pitchFamily="34" charset="0"/>
              </a:rPr>
              <a:t>Options available to execute the project</a:t>
            </a:r>
            <a:endParaRPr lang="en-IN" sz="5400" dirty="0"/>
          </a:p>
        </p:txBody>
      </p:sp>
      <p:sp>
        <p:nvSpPr>
          <p:cNvPr id="3" name="Content Placeholder 2">
            <a:extLst>
              <a:ext uri="{FF2B5EF4-FFF2-40B4-BE49-F238E27FC236}">
                <a16:creationId xmlns:a16="http://schemas.microsoft.com/office/drawing/2014/main" id="{2BB3C533-FADC-4862-889B-1E179D13EA36}"/>
              </a:ext>
            </a:extLst>
          </p:cNvPr>
          <p:cNvSpPr>
            <a:spLocks noGrp="1"/>
          </p:cNvSpPr>
          <p:nvPr>
            <p:ph idx="1"/>
          </p:nvPr>
        </p:nvSpPr>
        <p:spPr>
          <a:xfrm>
            <a:off x="838200" y="2039634"/>
            <a:ext cx="10515600" cy="4351338"/>
          </a:xfrm>
        </p:spPr>
        <p:txBody>
          <a:bodyPr>
            <a:normAutofit/>
          </a:bodyPr>
          <a:lstStyle/>
          <a:p>
            <a:pPr marL="0" indent="0">
              <a:lnSpc>
                <a:spcPct val="107000"/>
              </a:lnSpc>
              <a:spcAft>
                <a:spcPts val="0"/>
              </a:spcAft>
              <a:buNone/>
            </a:pPr>
            <a:r>
              <a:rPr lang="en-IN" sz="3600" dirty="0">
                <a:latin typeface="Times New Roman" panose="02020603050405020304" pitchFamily="18" charset="0"/>
                <a:ea typeface="Calibri" panose="020F0502020204030204" pitchFamily="34" charset="0"/>
                <a:cs typeface="Times New Roman" panose="02020603050405020304" pitchFamily="18" charset="0"/>
              </a:rPr>
              <a:t>Requirements to execute the project :-</a:t>
            </a:r>
            <a:r>
              <a:rPr lang="en-IN" dirty="0">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Anaconda Spyder IDE</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NLP frameworks</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0"/>
              </a:spcAft>
              <a:buFont typeface="Symbol" panose="05050102010706020507" pitchFamily="18" charset="2"/>
              <a:buChar char=""/>
            </a:pPr>
            <a:r>
              <a:rPr lang="en-IN" dirty="0">
                <a:latin typeface="Times New Roman" panose="02020603050405020304" pitchFamily="18" charset="0"/>
                <a:ea typeface="Times New Roman" panose="02020603050405020304" pitchFamily="18" charset="0"/>
                <a:cs typeface="Times New Roman" panose="02020603050405020304" pitchFamily="18" charset="0"/>
              </a:rPr>
              <a:t>Understanding of Deep Learning</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0"/>
              </a:spcAft>
              <a:buFont typeface="Symbol" panose="05050102010706020507" pitchFamily="18" charset="2"/>
              <a:buChar char=""/>
            </a:pPr>
            <a:r>
              <a:rPr lang="en-IN" dirty="0">
                <a:latin typeface="Times New Roman" panose="02020603050405020304" pitchFamily="18" charset="0"/>
                <a:ea typeface="Calibri" panose="020F0502020204030204" pitchFamily="34" charset="0"/>
              </a:rPr>
              <a:t>HTML, CSS and JavaScript for Frontend</a:t>
            </a:r>
            <a:endParaRPr lang="en-IN" dirty="0"/>
          </a:p>
        </p:txBody>
      </p:sp>
    </p:spTree>
    <p:extLst>
      <p:ext uri="{BB962C8B-B14F-4D97-AF65-F5344CB8AC3E}">
        <p14:creationId xmlns:p14="http://schemas.microsoft.com/office/powerpoint/2010/main" val="2389105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C1082-4CE9-4B03-BB07-4A3E4702387D}"/>
              </a:ext>
            </a:extLst>
          </p:cNvPr>
          <p:cNvSpPr>
            <a:spLocks noGrp="1"/>
          </p:cNvSpPr>
          <p:nvPr>
            <p:ph type="title"/>
          </p:nvPr>
        </p:nvSpPr>
        <p:spPr>
          <a:xfrm>
            <a:off x="90487" y="323850"/>
            <a:ext cx="12011025" cy="1501775"/>
          </a:xfrm>
        </p:spPr>
        <p:txBody>
          <a:bodyPr>
            <a:noAutofit/>
          </a:bodyPr>
          <a:lstStyle/>
          <a:p>
            <a:pPr algn="ctr"/>
            <a:r>
              <a:rPr lang="en-IN" sz="5200" b="1" dirty="0">
                <a:latin typeface="Times New Roman" panose="02020603050405020304" pitchFamily="18" charset="0"/>
                <a:ea typeface="Calibri" panose="020F0502020204030204" pitchFamily="34" charset="0"/>
              </a:rPr>
              <a:t>Alternative options to execute the project</a:t>
            </a:r>
            <a:endParaRPr lang="en-IN" sz="5200" dirty="0"/>
          </a:p>
        </p:txBody>
      </p:sp>
      <p:sp>
        <p:nvSpPr>
          <p:cNvPr id="3" name="Content Placeholder 2">
            <a:extLst>
              <a:ext uri="{FF2B5EF4-FFF2-40B4-BE49-F238E27FC236}">
                <a16:creationId xmlns:a16="http://schemas.microsoft.com/office/drawing/2014/main" id="{7F7ABD5A-7A12-4914-828F-D8E6803AF22A}"/>
              </a:ext>
            </a:extLst>
          </p:cNvPr>
          <p:cNvSpPr>
            <a:spLocks noGrp="1"/>
          </p:cNvSpPr>
          <p:nvPr>
            <p:ph idx="1"/>
          </p:nvPr>
        </p:nvSpPr>
        <p:spPr>
          <a:xfrm>
            <a:off x="838199" y="2506662"/>
            <a:ext cx="10515600" cy="4351338"/>
          </a:xfrm>
        </p:spPr>
        <p:txBody>
          <a:bodyPr/>
          <a:lstStyle/>
          <a:p>
            <a:pPr marL="0" indent="0">
              <a:buNone/>
            </a:pPr>
            <a:r>
              <a:rPr lang="en-IN" sz="3600" dirty="0">
                <a:latin typeface="Times New Roman" panose="02020603050405020304" pitchFamily="18" charset="0"/>
                <a:cs typeface="Times New Roman" panose="02020603050405020304" pitchFamily="18" charset="0"/>
              </a:rPr>
              <a:t>This project can also be executed using :-</a:t>
            </a:r>
          </a:p>
          <a:p>
            <a:pPr lvl="0"/>
            <a:r>
              <a:rPr lang="en-IN" dirty="0">
                <a:latin typeface="Times New Roman" panose="02020603050405020304" pitchFamily="18" charset="0"/>
                <a:cs typeface="Times New Roman" panose="02020603050405020304" pitchFamily="18" charset="0"/>
              </a:rPr>
              <a:t>Jupiter Notebook</a:t>
            </a:r>
          </a:p>
          <a:p>
            <a:pPr lvl="0"/>
            <a:r>
              <a:rPr lang="en-IN" dirty="0">
                <a:latin typeface="Times New Roman" panose="02020603050405020304" pitchFamily="18" charset="0"/>
                <a:cs typeface="Times New Roman" panose="02020603050405020304" pitchFamily="18" charset="0"/>
              </a:rPr>
              <a:t>PyCharm</a:t>
            </a:r>
          </a:p>
          <a:p>
            <a:pPr marL="0" indent="0">
              <a:buNone/>
            </a:pPr>
            <a:endParaRPr lang="en-IN" dirty="0"/>
          </a:p>
        </p:txBody>
      </p:sp>
    </p:spTree>
    <p:extLst>
      <p:ext uri="{BB962C8B-B14F-4D97-AF65-F5344CB8AC3E}">
        <p14:creationId xmlns:p14="http://schemas.microsoft.com/office/powerpoint/2010/main" val="837530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03DA4-E69F-4C74-BBE8-8721E359E1C1}"/>
              </a:ext>
            </a:extLst>
          </p:cNvPr>
          <p:cNvSpPr>
            <a:spLocks noGrp="1"/>
          </p:cNvSpPr>
          <p:nvPr>
            <p:ph type="title"/>
          </p:nvPr>
        </p:nvSpPr>
        <p:spPr/>
        <p:txBody>
          <a:bodyPr>
            <a:normAutofit/>
          </a:bodyPr>
          <a:lstStyle/>
          <a:p>
            <a:pPr algn="ctr"/>
            <a:r>
              <a:rPr lang="en-US" sz="6000" b="1" dirty="0">
                <a:latin typeface="Times New Roman" panose="02020603050405020304" pitchFamily="18" charset="0"/>
                <a:cs typeface="Times New Roman" panose="02020603050405020304" pitchFamily="18" charset="0"/>
              </a:rPr>
              <a:t>What is NLP?</a:t>
            </a:r>
            <a:endParaRPr lang="en-IN" sz="6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E439FCD-5D9F-4DBD-99DB-B634AFB83F95}"/>
              </a:ext>
            </a:extLst>
          </p:cNvPr>
          <p:cNvSpPr>
            <a:spLocks noGrp="1"/>
          </p:cNvSpPr>
          <p:nvPr>
            <p:ph idx="1"/>
          </p:nvPr>
        </p:nvSpPr>
        <p:spPr>
          <a:xfrm>
            <a:off x="696338" y="1903446"/>
            <a:ext cx="10799323" cy="4351338"/>
          </a:xfrm>
        </p:spPr>
        <p:txBody>
          <a:bodyPr/>
          <a:lstStyle/>
          <a:p>
            <a:pPr marL="0" indent="0" algn="just">
              <a:buNone/>
            </a:pPr>
            <a:r>
              <a:rPr lang="en-US" b="1" dirty="0">
                <a:latin typeface="Times New Roman" panose="02020603050405020304" pitchFamily="18" charset="0"/>
                <a:cs typeface="Times New Roman" panose="02020603050405020304" pitchFamily="18" charset="0"/>
              </a:rPr>
              <a:t>Natural language processing</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NLP</a:t>
            </a:r>
            <a:r>
              <a:rPr lang="en-US" dirty="0">
                <a:latin typeface="Times New Roman" panose="02020603050405020304" pitchFamily="18" charset="0"/>
                <a:cs typeface="Times New Roman" panose="02020603050405020304" pitchFamily="18" charset="0"/>
              </a:rPr>
              <a:t>) is a subfield of linguistics, computer science, and artificial intelligence concerned with the interactions between computers and human language, in particular how to program computers to process and analyze large amounts of natural language data. The result is a computer capable of "understanding" the contents of documents, including the contextual nuances of the language within them. The technology can then accurately extract information and insights contained in the documents as well as categorize and organize the documents themselves.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031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8C41E-5A22-43EC-B5D4-BD012931A0B6}"/>
              </a:ext>
            </a:extLst>
          </p:cNvPr>
          <p:cNvSpPr>
            <a:spLocks noGrp="1"/>
          </p:cNvSpPr>
          <p:nvPr>
            <p:ph type="title"/>
          </p:nvPr>
        </p:nvSpPr>
        <p:spPr/>
        <p:txBody>
          <a:bodyPr>
            <a:normAutofit/>
          </a:bodyPr>
          <a:lstStyle/>
          <a:p>
            <a:pPr algn="ctr"/>
            <a:r>
              <a:rPr lang="en-US" sz="6000" b="1" dirty="0">
                <a:latin typeface="Times New Roman" panose="02020603050405020304" pitchFamily="18" charset="0"/>
                <a:cs typeface="Times New Roman" panose="02020603050405020304" pitchFamily="18" charset="0"/>
              </a:rPr>
              <a:t>Use of NLP in Word Prediction</a:t>
            </a:r>
            <a:endParaRPr lang="en-IN" sz="6000" dirty="0"/>
          </a:p>
        </p:txBody>
      </p:sp>
      <p:sp>
        <p:nvSpPr>
          <p:cNvPr id="3" name="Content Placeholder 2">
            <a:extLst>
              <a:ext uri="{FF2B5EF4-FFF2-40B4-BE49-F238E27FC236}">
                <a16:creationId xmlns:a16="http://schemas.microsoft.com/office/drawing/2014/main" id="{447649D0-196D-4519-A1FF-196A5214FEF9}"/>
              </a:ext>
            </a:extLst>
          </p:cNvPr>
          <p:cNvSpPr>
            <a:spLocks noGrp="1"/>
          </p:cNvSpPr>
          <p:nvPr>
            <p:ph idx="1"/>
          </p:nvPr>
        </p:nvSpPr>
        <p:spPr>
          <a:xfrm>
            <a:off x="838200" y="2244725"/>
            <a:ext cx="10515600" cy="4351338"/>
          </a:xfrm>
        </p:spPr>
        <p:txBody>
          <a:bodyPr/>
          <a:lstStyle/>
          <a:p>
            <a:pPr marL="0" indent="0">
              <a:buNone/>
            </a:pPr>
            <a:r>
              <a:rPr lang="en-US" dirty="0">
                <a:latin typeface="Times New Roman" panose="02020603050405020304" pitchFamily="18" charset="0"/>
                <a:cs typeface="Times New Roman" panose="02020603050405020304" pitchFamily="18" charset="0"/>
              </a:rPr>
              <a:t>In a text prediction task, a sentence, or series of words, is presented to a prediction model. The model’s task is to then present the word or words with the highest probability of following the initial series to the user.</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For the output, I have used different NLP frameworks which showcases stage by stage improvement in each prediction.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11837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471</Words>
  <Application>Microsoft Office PowerPoint</Application>
  <PresentationFormat>Widescreen</PresentationFormat>
  <Paragraphs>55</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Symbol</vt:lpstr>
      <vt:lpstr>Times New Roman</vt:lpstr>
      <vt:lpstr>Office Theme</vt:lpstr>
      <vt:lpstr>PROJECT PRESENTATION</vt:lpstr>
      <vt:lpstr>Submitted By:-</vt:lpstr>
      <vt:lpstr>Problem Statement</vt:lpstr>
      <vt:lpstr>Title of project</vt:lpstr>
      <vt:lpstr>Objective &amp; Key Learnings</vt:lpstr>
      <vt:lpstr>Options available to execute the project</vt:lpstr>
      <vt:lpstr>Alternative options to execute the project</vt:lpstr>
      <vt:lpstr>What is NLP?</vt:lpstr>
      <vt:lpstr>Use of NLP in Word Prediction</vt:lpstr>
      <vt:lpstr>Frameworks used</vt:lpstr>
      <vt:lpstr>PowerPoint Presentation</vt:lpstr>
      <vt:lpstr>Working of project</vt:lpstr>
      <vt:lpstr>References </vt:lpstr>
      <vt:lpstr>END OF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Vidhyun</dc:creator>
  <cp:lastModifiedBy>Vidhyun</cp:lastModifiedBy>
  <cp:revision>15</cp:revision>
  <dcterms:created xsi:type="dcterms:W3CDTF">2021-06-18T10:43:05Z</dcterms:created>
  <dcterms:modified xsi:type="dcterms:W3CDTF">2021-06-19T04:06:19Z</dcterms:modified>
</cp:coreProperties>
</file>

<file path=docProps/thumbnail.jpeg>
</file>